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5"/>
  </p:notesMasterIdLst>
  <p:sldIdLst>
    <p:sldId id="264" r:id="rId2"/>
    <p:sldId id="266" r:id="rId3"/>
    <p:sldId id="267" r:id="rId4"/>
  </p:sldIdLst>
  <p:sldSz cx="292608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88"/>
    <p:restoredTop sz="94675"/>
  </p:normalViewPr>
  <p:slideViewPr>
    <p:cSldViewPr snapToGrid="0" snapToObjects="1">
      <p:cViewPr varScale="1">
        <p:scale>
          <a:sx n="49" d="100"/>
          <a:sy n="49" d="100"/>
        </p:scale>
        <p:origin x="244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A51A77-EB1B-0F48-A0F1-F965E60357F7}" type="datetimeFigureOut">
              <a:rPr lang="en-US" smtClean="0"/>
              <a:t>1/27/21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2F7F5F-B5E7-6E45-90D5-948BD338DFA1}" type="slidenum">
              <a:rPr lang="en-US" smtClean="0"/>
              <a:t>‹#›</a:t>
            </a:fld>
            <a:endParaRPr lang="en-US"/>
          </a:p>
        </p:txBody>
      </p:sp>
    </p:spTree>
    <p:extLst>
      <p:ext uri="{BB962C8B-B14F-4D97-AF65-F5344CB8AC3E}">
        <p14:creationId xmlns:p14="http://schemas.microsoft.com/office/powerpoint/2010/main" val="1088749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92F7F5F-B5E7-6E45-90D5-948BD338DFA1}" type="slidenum">
              <a:rPr lang="en-US" smtClean="0"/>
              <a:t>1</a:t>
            </a:fld>
            <a:endParaRPr lang="en-US"/>
          </a:p>
        </p:txBody>
      </p:sp>
    </p:spTree>
    <p:extLst>
      <p:ext uri="{BB962C8B-B14F-4D97-AF65-F5344CB8AC3E}">
        <p14:creationId xmlns:p14="http://schemas.microsoft.com/office/powerpoint/2010/main" val="1693566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92F7F5F-B5E7-6E45-90D5-948BD338DFA1}" type="slidenum">
              <a:rPr lang="en-US" smtClean="0"/>
              <a:t>2</a:t>
            </a:fld>
            <a:endParaRPr lang="en-US"/>
          </a:p>
        </p:txBody>
      </p:sp>
    </p:spTree>
    <p:extLst>
      <p:ext uri="{BB962C8B-B14F-4D97-AF65-F5344CB8AC3E}">
        <p14:creationId xmlns:p14="http://schemas.microsoft.com/office/powerpoint/2010/main" val="3655209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92F7F5F-B5E7-6E45-90D5-948BD338DFA1}" type="slidenum">
              <a:rPr lang="en-US" smtClean="0"/>
              <a:t>3</a:t>
            </a:fld>
            <a:endParaRPr lang="en-US"/>
          </a:p>
        </p:txBody>
      </p:sp>
    </p:spTree>
    <p:extLst>
      <p:ext uri="{BB962C8B-B14F-4D97-AF65-F5344CB8AC3E}">
        <p14:creationId xmlns:p14="http://schemas.microsoft.com/office/powerpoint/2010/main" val="1712845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601EAD8-A2E8-3243-BC6A-58C48EBF9E8E}"/>
              </a:ext>
            </a:extLst>
          </p:cNvPr>
          <p:cNvSpPr txBox="1"/>
          <p:nvPr userDrawn="1"/>
        </p:nvSpPr>
        <p:spPr>
          <a:xfrm>
            <a:off x="-1109" y="-13837"/>
            <a:ext cx="29260800" cy="914400"/>
          </a:xfrm>
          <a:prstGeom prst="rect">
            <a:avLst/>
          </a:prstGeom>
          <a:solidFill>
            <a:schemeClr val="tx1"/>
          </a:solidFill>
        </p:spPr>
        <p:txBody>
          <a:bodyPr wrap="square" rtlCol="0">
            <a:spAutoFit/>
          </a:bodyPr>
          <a:lstStyle/>
          <a:p>
            <a:endParaRPr lang="en-US" sz="12441" dirty="0"/>
          </a:p>
        </p:txBody>
      </p:sp>
      <p:sp>
        <p:nvSpPr>
          <p:cNvPr id="8" name="TextBox 7">
            <a:extLst>
              <a:ext uri="{FF2B5EF4-FFF2-40B4-BE49-F238E27FC236}">
                <a16:creationId xmlns:a16="http://schemas.microsoft.com/office/drawing/2014/main" id="{002CCC56-B30E-D749-96FC-618DCA53E042}"/>
              </a:ext>
            </a:extLst>
          </p:cNvPr>
          <p:cNvSpPr txBox="1"/>
          <p:nvPr userDrawn="1"/>
        </p:nvSpPr>
        <p:spPr>
          <a:xfrm>
            <a:off x="434943" y="110201"/>
            <a:ext cx="22806372" cy="646331"/>
          </a:xfrm>
          <a:prstGeom prst="rect">
            <a:avLst/>
          </a:prstGeom>
          <a:noFill/>
        </p:spPr>
        <p:txBody>
          <a:bodyPr wrap="none" rtlCol="0">
            <a:spAutoFit/>
          </a:bodyPr>
          <a:lstStyle/>
          <a:p>
            <a:r>
              <a:rPr lang="en-US" sz="3600" b="1" dirty="0">
                <a:solidFill>
                  <a:schemeClr val="bg1"/>
                </a:solidFill>
                <a:latin typeface="Arial" panose="020B0604020202020204" pitchFamily="34" charset="0"/>
                <a:cs typeface="Arial" panose="020B0604020202020204" pitchFamily="34" charset="0"/>
              </a:rPr>
              <a:t>ARCC 2021: Performative Environments   </a:t>
            </a:r>
            <a:r>
              <a:rPr lang="en-US" sz="3600" dirty="0">
                <a:solidFill>
                  <a:schemeClr val="bg1"/>
                </a:solidFill>
                <a:latin typeface="Arial" panose="020B0604020202020204" pitchFamily="34" charset="0"/>
                <a:cs typeface="Arial" panose="020B0604020202020204" pitchFamily="34" charset="0"/>
              </a:rPr>
              <a:t>I </a:t>
            </a:r>
            <a:r>
              <a:rPr lang="en-US" sz="3600" b="1" dirty="0">
                <a:solidFill>
                  <a:schemeClr val="bg1"/>
                </a:solidFill>
                <a:latin typeface="Arial" panose="020B0604020202020204" pitchFamily="34" charset="0"/>
                <a:cs typeface="Arial" panose="020B0604020202020204" pitchFamily="34" charset="0"/>
              </a:rPr>
              <a:t>  University of Arizona   </a:t>
            </a:r>
            <a:r>
              <a:rPr lang="en-US" sz="3600" dirty="0">
                <a:solidFill>
                  <a:schemeClr val="bg1"/>
                </a:solidFill>
                <a:latin typeface="Arial" panose="020B0604020202020204" pitchFamily="34" charset="0"/>
                <a:cs typeface="Arial" panose="020B0604020202020204" pitchFamily="34" charset="0"/>
              </a:rPr>
              <a:t>I </a:t>
            </a:r>
            <a:r>
              <a:rPr lang="en-US" sz="3600" b="1" dirty="0">
                <a:solidFill>
                  <a:schemeClr val="bg1"/>
                </a:solidFill>
                <a:latin typeface="Arial" panose="020B0604020202020204" pitchFamily="34" charset="0"/>
                <a:cs typeface="Arial" panose="020B0604020202020204" pitchFamily="34" charset="0"/>
              </a:rPr>
              <a:t>  Virtual Tucson   </a:t>
            </a:r>
            <a:r>
              <a:rPr lang="en-US" sz="3600" dirty="0">
                <a:solidFill>
                  <a:schemeClr val="bg1"/>
                </a:solidFill>
                <a:latin typeface="Arial" panose="020B0604020202020204" pitchFamily="34" charset="0"/>
                <a:cs typeface="Arial" panose="020B0604020202020204" pitchFamily="34" charset="0"/>
              </a:rPr>
              <a:t>I</a:t>
            </a:r>
            <a:r>
              <a:rPr lang="en-US" sz="3600" b="1" dirty="0">
                <a:solidFill>
                  <a:schemeClr val="bg1"/>
                </a:solidFill>
                <a:latin typeface="Arial" panose="020B0604020202020204" pitchFamily="34" charset="0"/>
                <a:cs typeface="Arial" panose="020B0604020202020204" pitchFamily="34" charset="0"/>
              </a:rPr>
              <a:t>   April 7-10, 2021</a:t>
            </a:r>
          </a:p>
        </p:txBody>
      </p:sp>
    </p:spTree>
    <p:extLst>
      <p:ext uri="{BB962C8B-B14F-4D97-AF65-F5344CB8AC3E}">
        <p14:creationId xmlns:p14="http://schemas.microsoft.com/office/powerpoint/2010/main" val="112175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B79C94-1AEB-E641-91AF-2106E525F568}"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5C814-903F-B94E-927D-8682B59CC67C}" type="slidenum">
              <a:rPr lang="en-US" smtClean="0"/>
              <a:t>‹#›</a:t>
            </a:fld>
            <a:endParaRPr lang="en-US"/>
          </a:p>
        </p:txBody>
      </p:sp>
    </p:spTree>
    <p:extLst>
      <p:ext uri="{BB962C8B-B14F-4D97-AF65-F5344CB8AC3E}">
        <p14:creationId xmlns:p14="http://schemas.microsoft.com/office/powerpoint/2010/main" val="187139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939762" y="1168400"/>
            <a:ext cx="630936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11682" y="1168400"/>
            <a:ext cx="1856232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B79C94-1AEB-E641-91AF-2106E525F568}"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5C814-903F-B94E-927D-8682B59CC67C}" type="slidenum">
              <a:rPr lang="en-US" smtClean="0"/>
              <a:t>‹#›</a:t>
            </a:fld>
            <a:endParaRPr lang="en-US"/>
          </a:p>
        </p:txBody>
      </p:sp>
    </p:spTree>
    <p:extLst>
      <p:ext uri="{BB962C8B-B14F-4D97-AF65-F5344CB8AC3E}">
        <p14:creationId xmlns:p14="http://schemas.microsoft.com/office/powerpoint/2010/main" val="555953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B79C94-1AEB-E641-91AF-2106E525F568}"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5C814-903F-B94E-927D-8682B59CC67C}" type="slidenum">
              <a:rPr lang="en-US" smtClean="0"/>
              <a:t>‹#›</a:t>
            </a:fld>
            <a:endParaRPr lang="en-US"/>
          </a:p>
        </p:txBody>
      </p:sp>
    </p:spTree>
    <p:extLst>
      <p:ext uri="{BB962C8B-B14F-4D97-AF65-F5344CB8AC3E}">
        <p14:creationId xmlns:p14="http://schemas.microsoft.com/office/powerpoint/2010/main" val="3678328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6442" y="5471167"/>
            <a:ext cx="2523744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1996442" y="14686287"/>
            <a:ext cx="2523744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B79C94-1AEB-E641-91AF-2106E525F568}"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5C814-903F-B94E-927D-8682B59CC67C}" type="slidenum">
              <a:rPr lang="en-US" smtClean="0"/>
              <a:t>‹#›</a:t>
            </a:fld>
            <a:endParaRPr lang="en-US"/>
          </a:p>
        </p:txBody>
      </p:sp>
    </p:spTree>
    <p:extLst>
      <p:ext uri="{BB962C8B-B14F-4D97-AF65-F5344CB8AC3E}">
        <p14:creationId xmlns:p14="http://schemas.microsoft.com/office/powerpoint/2010/main" val="3265345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11680" y="5842000"/>
            <a:ext cx="1243584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4813280" y="5842000"/>
            <a:ext cx="1243584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B79C94-1AEB-E641-91AF-2106E525F568}" type="datetimeFigureOut">
              <a:rPr lang="en-US" smtClean="0"/>
              <a:t>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5C814-903F-B94E-927D-8682B59CC67C}" type="slidenum">
              <a:rPr lang="en-US" smtClean="0"/>
              <a:t>‹#›</a:t>
            </a:fld>
            <a:endParaRPr lang="en-US"/>
          </a:p>
        </p:txBody>
      </p:sp>
    </p:spTree>
    <p:extLst>
      <p:ext uri="{BB962C8B-B14F-4D97-AF65-F5344CB8AC3E}">
        <p14:creationId xmlns:p14="http://schemas.microsoft.com/office/powerpoint/2010/main" val="1285017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15491" y="1168405"/>
            <a:ext cx="2523744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15494" y="5379722"/>
            <a:ext cx="1237868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015494" y="8016240"/>
            <a:ext cx="1237868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4813282" y="5379722"/>
            <a:ext cx="12439651"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4813282" y="8016240"/>
            <a:ext cx="12439651"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B79C94-1AEB-E641-91AF-2106E525F568}" type="datetimeFigureOut">
              <a:rPr lang="en-US" smtClean="0"/>
              <a:t>1/27/21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E5C814-903F-B94E-927D-8682B59CC67C}" type="slidenum">
              <a:rPr lang="en-US" smtClean="0"/>
              <a:t>‹#›</a:t>
            </a:fld>
            <a:endParaRPr lang="en-US"/>
          </a:p>
        </p:txBody>
      </p:sp>
    </p:spTree>
    <p:extLst>
      <p:ext uri="{BB962C8B-B14F-4D97-AF65-F5344CB8AC3E}">
        <p14:creationId xmlns:p14="http://schemas.microsoft.com/office/powerpoint/2010/main" val="2567899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B79C94-1AEB-E641-91AF-2106E525F568}" type="datetimeFigureOut">
              <a:rPr lang="en-US" smtClean="0"/>
              <a:t>1/27/21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E5C814-903F-B94E-927D-8682B59CC67C}" type="slidenum">
              <a:rPr lang="en-US" smtClean="0"/>
              <a:t>‹#›</a:t>
            </a:fld>
            <a:endParaRPr lang="en-US"/>
          </a:p>
        </p:txBody>
      </p:sp>
    </p:spTree>
    <p:extLst>
      <p:ext uri="{BB962C8B-B14F-4D97-AF65-F5344CB8AC3E}">
        <p14:creationId xmlns:p14="http://schemas.microsoft.com/office/powerpoint/2010/main" val="1294727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B79C94-1AEB-E641-91AF-2106E525F568}" type="datetimeFigureOut">
              <a:rPr lang="en-US" smtClean="0"/>
              <a:t>1/27/21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E5C814-903F-B94E-927D-8682B59CC67C}" type="slidenum">
              <a:rPr lang="en-US" smtClean="0"/>
              <a:t>‹#›</a:t>
            </a:fld>
            <a:endParaRPr lang="en-US"/>
          </a:p>
        </p:txBody>
      </p:sp>
    </p:spTree>
    <p:extLst>
      <p:ext uri="{BB962C8B-B14F-4D97-AF65-F5344CB8AC3E}">
        <p14:creationId xmlns:p14="http://schemas.microsoft.com/office/powerpoint/2010/main" val="2100408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5491" y="1463040"/>
            <a:ext cx="9437370"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2439651" y="3159765"/>
            <a:ext cx="1481328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15491" y="6583680"/>
            <a:ext cx="9437370"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67B79C94-1AEB-E641-91AF-2106E525F568}" type="datetimeFigureOut">
              <a:rPr lang="en-US" smtClean="0"/>
              <a:t>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5C814-903F-B94E-927D-8682B59CC67C}" type="slidenum">
              <a:rPr lang="en-US" smtClean="0"/>
              <a:t>‹#›</a:t>
            </a:fld>
            <a:endParaRPr lang="en-US"/>
          </a:p>
        </p:txBody>
      </p:sp>
    </p:spTree>
    <p:extLst>
      <p:ext uri="{BB962C8B-B14F-4D97-AF65-F5344CB8AC3E}">
        <p14:creationId xmlns:p14="http://schemas.microsoft.com/office/powerpoint/2010/main" val="3409540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5491" y="1463040"/>
            <a:ext cx="9437370"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2439651" y="3159765"/>
            <a:ext cx="1481328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015491" y="6583680"/>
            <a:ext cx="9437370"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67B79C94-1AEB-E641-91AF-2106E525F568}" type="datetimeFigureOut">
              <a:rPr lang="en-US" smtClean="0"/>
              <a:t>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5C814-903F-B94E-927D-8682B59CC67C}" type="slidenum">
              <a:rPr lang="en-US" smtClean="0"/>
              <a:t>‹#›</a:t>
            </a:fld>
            <a:endParaRPr lang="en-US"/>
          </a:p>
        </p:txBody>
      </p:sp>
    </p:spTree>
    <p:extLst>
      <p:ext uri="{BB962C8B-B14F-4D97-AF65-F5344CB8AC3E}">
        <p14:creationId xmlns:p14="http://schemas.microsoft.com/office/powerpoint/2010/main" val="2243040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11680" y="1168405"/>
            <a:ext cx="2523744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11680" y="5842000"/>
            <a:ext cx="2523744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11680" y="20340325"/>
            <a:ext cx="658368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67B79C94-1AEB-E641-91AF-2106E525F568}" type="datetimeFigureOut">
              <a:rPr lang="en-US" smtClean="0"/>
              <a:t>1/27/21</a:t>
            </a:fld>
            <a:endParaRPr lang="en-US"/>
          </a:p>
        </p:txBody>
      </p:sp>
      <p:sp>
        <p:nvSpPr>
          <p:cNvPr id="5" name="Footer Placeholder 4"/>
          <p:cNvSpPr>
            <a:spLocks noGrp="1"/>
          </p:cNvSpPr>
          <p:nvPr>
            <p:ph type="ftr" sz="quarter" idx="3"/>
          </p:nvPr>
        </p:nvSpPr>
        <p:spPr>
          <a:xfrm>
            <a:off x="9692640" y="20340325"/>
            <a:ext cx="987552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0665440" y="20340325"/>
            <a:ext cx="658368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A8E5C814-903F-B94E-927D-8682B59CC67C}" type="slidenum">
              <a:rPr lang="en-US" smtClean="0"/>
              <a:t>‹#›</a:t>
            </a:fld>
            <a:endParaRPr lang="en-US"/>
          </a:p>
        </p:txBody>
      </p:sp>
    </p:spTree>
    <p:extLst>
      <p:ext uri="{BB962C8B-B14F-4D97-AF65-F5344CB8AC3E}">
        <p14:creationId xmlns:p14="http://schemas.microsoft.com/office/powerpoint/2010/main" val="4154895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C1F49689-60A9-9646-80F1-559EF293A25E}"/>
              </a:ext>
            </a:extLst>
          </p:cNvPr>
          <p:cNvSpPr txBox="1"/>
          <p:nvPr/>
        </p:nvSpPr>
        <p:spPr>
          <a:xfrm>
            <a:off x="5" y="13060740"/>
            <a:ext cx="29260795" cy="2123658"/>
          </a:xfrm>
          <a:prstGeom prst="rect">
            <a:avLst/>
          </a:prstGeom>
          <a:noFill/>
        </p:spPr>
        <p:txBody>
          <a:bodyPr wrap="square" rtlCol="0">
            <a:spAutoFit/>
          </a:bodyPr>
          <a:lstStyle/>
          <a:p>
            <a:pPr algn="ctr"/>
            <a:r>
              <a:rPr lang="en-US" sz="9600" b="1" dirty="0">
                <a:solidFill>
                  <a:schemeClr val="bg1">
                    <a:lumMod val="65000"/>
                  </a:schemeClr>
                </a:solidFill>
              </a:rPr>
              <a:t>POSTER FORMAT GUIDELINE</a:t>
            </a:r>
          </a:p>
          <a:p>
            <a:pPr algn="ctr"/>
            <a:r>
              <a:rPr lang="en-US" sz="3600" b="1" dirty="0">
                <a:solidFill>
                  <a:schemeClr val="bg1">
                    <a:lumMod val="65000"/>
                  </a:schemeClr>
                </a:solidFill>
              </a:rPr>
              <a:t>(32” x 24” size, landscape orientation)</a:t>
            </a:r>
          </a:p>
        </p:txBody>
      </p:sp>
      <p:sp>
        <p:nvSpPr>
          <p:cNvPr id="28" name="TextBox 27">
            <a:extLst>
              <a:ext uri="{FF2B5EF4-FFF2-40B4-BE49-F238E27FC236}">
                <a16:creationId xmlns:a16="http://schemas.microsoft.com/office/drawing/2014/main" id="{482B1ED8-8919-2E4E-9DD8-5822B35136C0}"/>
              </a:ext>
            </a:extLst>
          </p:cNvPr>
          <p:cNvSpPr txBox="1"/>
          <p:nvPr/>
        </p:nvSpPr>
        <p:spPr>
          <a:xfrm>
            <a:off x="437610" y="999644"/>
            <a:ext cx="9144000" cy="9144000"/>
          </a:xfrm>
          <a:prstGeom prst="rect">
            <a:avLst/>
          </a:prstGeom>
          <a:noFill/>
          <a:ln>
            <a:solidFill>
              <a:schemeClr val="bg1">
                <a:lumMod val="50000"/>
              </a:schemeClr>
            </a:solidFill>
            <a:prstDash val="lgDash"/>
          </a:ln>
        </p:spPr>
        <p:txBody>
          <a:bodyPr wrap="square" rtlCol="0">
            <a:spAutoFit/>
          </a:bodyPr>
          <a:lstStyle/>
          <a:p>
            <a:endParaRPr lang="en-US" dirty="0"/>
          </a:p>
        </p:txBody>
      </p:sp>
      <p:sp>
        <p:nvSpPr>
          <p:cNvPr id="31" name="TextBox 30">
            <a:extLst>
              <a:ext uri="{FF2B5EF4-FFF2-40B4-BE49-F238E27FC236}">
                <a16:creationId xmlns:a16="http://schemas.microsoft.com/office/drawing/2014/main" id="{EDFAFF79-1464-8B49-9912-75783D79D139}"/>
              </a:ext>
            </a:extLst>
          </p:cNvPr>
          <p:cNvSpPr txBox="1"/>
          <p:nvPr/>
        </p:nvSpPr>
        <p:spPr>
          <a:xfrm>
            <a:off x="234411" y="4882579"/>
            <a:ext cx="9144000" cy="1200329"/>
          </a:xfrm>
          <a:prstGeom prst="rect">
            <a:avLst/>
          </a:prstGeom>
          <a:noFill/>
        </p:spPr>
        <p:txBody>
          <a:bodyPr wrap="square" rtlCol="0">
            <a:spAutoFit/>
          </a:bodyPr>
          <a:lstStyle/>
          <a:p>
            <a:pPr algn="ctr"/>
            <a:r>
              <a:rPr lang="en-US" sz="3600" b="1" dirty="0">
                <a:solidFill>
                  <a:schemeClr val="bg1">
                    <a:lumMod val="65000"/>
                  </a:schemeClr>
                </a:solidFill>
              </a:rPr>
              <a:t>10” x 10” area</a:t>
            </a:r>
          </a:p>
          <a:p>
            <a:pPr algn="ctr"/>
            <a:r>
              <a:rPr lang="en-US" sz="3600" b="1" dirty="0">
                <a:solidFill>
                  <a:schemeClr val="bg1">
                    <a:lumMod val="65000"/>
                  </a:schemeClr>
                </a:solidFill>
              </a:rPr>
              <a:t>(title, author and text zone)</a:t>
            </a:r>
          </a:p>
        </p:txBody>
      </p:sp>
    </p:spTree>
    <p:extLst>
      <p:ext uri="{BB962C8B-B14F-4D97-AF65-F5344CB8AC3E}">
        <p14:creationId xmlns:p14="http://schemas.microsoft.com/office/powerpoint/2010/main" val="189955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477DCB38-FEE1-6845-8368-877759CD749F}"/>
              </a:ext>
            </a:extLst>
          </p:cNvPr>
          <p:cNvSpPr txBox="1"/>
          <p:nvPr/>
        </p:nvSpPr>
        <p:spPr>
          <a:xfrm>
            <a:off x="0" y="12659508"/>
            <a:ext cx="29260795" cy="2123658"/>
          </a:xfrm>
          <a:prstGeom prst="rect">
            <a:avLst/>
          </a:prstGeom>
          <a:noFill/>
        </p:spPr>
        <p:txBody>
          <a:bodyPr wrap="square" rtlCol="0">
            <a:spAutoFit/>
          </a:bodyPr>
          <a:lstStyle/>
          <a:p>
            <a:pPr algn="ctr"/>
            <a:r>
              <a:rPr lang="en-US" sz="9600" b="1" dirty="0">
                <a:solidFill>
                  <a:schemeClr val="bg1">
                    <a:lumMod val="65000"/>
                  </a:schemeClr>
                </a:solidFill>
              </a:rPr>
              <a:t>POSTER FORMAT GUIDELINE</a:t>
            </a:r>
          </a:p>
          <a:p>
            <a:pPr algn="ctr"/>
            <a:r>
              <a:rPr lang="en-US" sz="3600" b="1" dirty="0">
                <a:solidFill>
                  <a:schemeClr val="bg1">
                    <a:lumMod val="65000"/>
                  </a:schemeClr>
                </a:solidFill>
              </a:rPr>
              <a:t>(free to organize visuals, graphs, tables, etc. in the open space provided)</a:t>
            </a:r>
          </a:p>
        </p:txBody>
      </p:sp>
      <p:sp>
        <p:nvSpPr>
          <p:cNvPr id="21" name="TextBox 20">
            <a:extLst>
              <a:ext uri="{FF2B5EF4-FFF2-40B4-BE49-F238E27FC236}">
                <a16:creationId xmlns:a16="http://schemas.microsoft.com/office/drawing/2014/main" id="{45AE7357-BE05-E34A-9075-BA6C696E54CC}"/>
              </a:ext>
            </a:extLst>
          </p:cNvPr>
          <p:cNvSpPr txBox="1"/>
          <p:nvPr/>
        </p:nvSpPr>
        <p:spPr>
          <a:xfrm>
            <a:off x="429238" y="1006905"/>
            <a:ext cx="9141824" cy="8248412"/>
          </a:xfrm>
          <a:prstGeom prst="rect">
            <a:avLst/>
          </a:prstGeom>
          <a:noFill/>
        </p:spPr>
        <p:txBody>
          <a:bodyPr wrap="square" rtlCol="0">
            <a:spAutoFit/>
          </a:bodyPr>
          <a:lstStyle/>
          <a:p>
            <a:r>
              <a:rPr lang="en-US" sz="3600" b="1" dirty="0">
                <a:latin typeface="Arial" panose="020B0604020202020204" pitchFamily="34" charset="0"/>
                <a:cs typeface="Arial" panose="020B0604020202020204" pitchFamily="34" charset="0"/>
              </a:rPr>
              <a:t>TITLE </a:t>
            </a:r>
            <a:r>
              <a:rPr lang="en-US" sz="3600" dirty="0">
                <a:latin typeface="Arial" panose="020B0604020202020204" pitchFamily="34" charset="0"/>
                <a:cs typeface="Arial" panose="020B0604020202020204" pitchFamily="34" charset="0"/>
              </a:rPr>
              <a:t>(upper case, arial 36pt, bold; aligned </a:t>
            </a:r>
          </a:p>
          <a:p>
            <a:r>
              <a:rPr lang="en-US" sz="3600" dirty="0">
                <a:latin typeface="Arial" panose="020B0604020202020204" pitchFamily="34" charset="0"/>
                <a:cs typeface="Arial" panose="020B0604020202020204" pitchFamily="34" charset="0"/>
              </a:rPr>
              <a:t>left; use second or third line as needed)</a:t>
            </a:r>
          </a:p>
          <a:p>
            <a:r>
              <a:rPr lang="en-US" sz="3600" dirty="0">
                <a:solidFill>
                  <a:schemeClr val="bg1">
                    <a:lumMod val="75000"/>
                  </a:schemeClr>
                </a:solidFill>
                <a:latin typeface="Arial" panose="020B0604020202020204" pitchFamily="34" charset="0"/>
                <a:cs typeface="Arial" panose="020B0604020202020204" pitchFamily="34" charset="0"/>
              </a:rPr>
              <a:t>(36pt space)</a:t>
            </a:r>
            <a:endParaRPr lang="en-US" sz="36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Principal Author, Second Author, Third Author (arial 24pt)</a:t>
            </a:r>
            <a:endParaRPr lang="en-US" sz="24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First Institution, City, State (arial 20pt)</a:t>
            </a:r>
          </a:p>
          <a:p>
            <a:r>
              <a:rPr lang="en-US" sz="2000" dirty="0">
                <a:latin typeface="Arial" panose="020B0604020202020204" pitchFamily="34" charset="0"/>
                <a:cs typeface="Arial" panose="020B0604020202020204" pitchFamily="34" charset="0"/>
              </a:rPr>
              <a:t>Second Institution, City, State</a:t>
            </a:r>
          </a:p>
          <a:p>
            <a:r>
              <a:rPr lang="en-US" sz="2000" dirty="0">
                <a:latin typeface="Arial" panose="020B0604020202020204" pitchFamily="34" charset="0"/>
                <a:cs typeface="Arial" panose="020B0604020202020204" pitchFamily="34" charset="0"/>
              </a:rPr>
              <a:t>Third Institution, City, State</a:t>
            </a:r>
          </a:p>
          <a:p>
            <a:r>
              <a:rPr lang="en-US" sz="2400" dirty="0">
                <a:solidFill>
                  <a:schemeClr val="bg1">
                    <a:lumMod val="75000"/>
                  </a:schemeClr>
                </a:solidFill>
                <a:latin typeface="Arial" panose="020B0604020202020204" pitchFamily="34" charset="0"/>
                <a:cs typeface="Arial" panose="020B0604020202020204" pitchFamily="34" charset="0"/>
              </a:rPr>
              <a:t>(24pt space)</a:t>
            </a:r>
          </a:p>
          <a:p>
            <a:pPr algn="just"/>
            <a:r>
              <a:rPr lang="en-US" sz="1400" dirty="0">
                <a:latin typeface="Arial" panose="020B0604020202020204" pitchFamily="34" charset="0"/>
                <a:cs typeface="Arial" panose="020B0604020202020204" pitchFamily="34" charset="0"/>
              </a:rPr>
              <a:t>ABSTRACT: arial 14pt, 250 words (min.) and 300 words (max.) within 10” wide-area located here, as shown, with ½” left margin; paragraph/s fully justified, no first line indents. Begin with the word ABSTRACT: as shown, followed by your text description. There may be more than one paragraph, but no indents. The abstract should summarize the research presented in the poster, stating its objectives, methodology and achieved outcomes. The abstract of the poster will appear in the Conference Abstracts brochure at the conference.</a:t>
            </a:r>
          </a:p>
          <a:p>
            <a:pPr algn="just"/>
            <a:endParaRPr lang="en-US" sz="1400" dirty="0">
              <a:latin typeface="Arial" panose="020B0604020202020204" pitchFamily="34" charset="0"/>
              <a:cs typeface="Arial" panose="020B0604020202020204" pitchFamily="34" charset="0"/>
            </a:endParaRPr>
          </a:p>
          <a:p>
            <a:pPr algn="just"/>
            <a:r>
              <a:rPr lang="en-US" sz="1400" dirty="0">
                <a:latin typeface="Arial" panose="020B0604020202020204" pitchFamily="34" charset="0"/>
                <a:cs typeface="Arial" panose="020B0604020202020204" pitchFamily="34" charset="0"/>
              </a:rPr>
              <a:t>Poster Size and Format: 32” x 24” Landscape (horizontal) orientation / 4:3 ratio poster format</a:t>
            </a:r>
          </a:p>
          <a:p>
            <a:pPr algn="just"/>
            <a:endParaRPr lang="en-US" sz="1400" dirty="0">
              <a:latin typeface="Arial" panose="020B0604020202020204" pitchFamily="34" charset="0"/>
              <a:cs typeface="Arial" panose="020B0604020202020204" pitchFamily="34" charset="0"/>
            </a:endParaRPr>
          </a:p>
          <a:p>
            <a:pPr algn="just"/>
            <a:r>
              <a:rPr lang="en-US" sz="1400" dirty="0">
                <a:latin typeface="Arial" panose="020B0604020202020204" pitchFamily="34" charset="0"/>
                <a:cs typeface="Arial" panose="020B0604020202020204" pitchFamily="34" charset="0"/>
              </a:rPr>
              <a:t>Top Banner (include within poster size): 32” x 1” black-filled box with conference title in white, as shown; arial 36pt left justified</a:t>
            </a:r>
          </a:p>
          <a:p>
            <a:pPr algn="just"/>
            <a:endParaRPr lang="en-US" sz="1400" dirty="0">
              <a:latin typeface="Arial" panose="020B0604020202020204" pitchFamily="34" charset="0"/>
              <a:cs typeface="Arial" panose="020B0604020202020204" pitchFamily="34" charset="0"/>
            </a:endParaRPr>
          </a:p>
          <a:p>
            <a:pPr algn="just"/>
            <a:r>
              <a:rPr lang="en-US" sz="1400" dirty="0">
                <a:latin typeface="Arial" panose="020B0604020202020204" pitchFamily="34" charset="0"/>
                <a:cs typeface="Arial" panose="020B0604020202020204" pitchFamily="34" charset="0"/>
              </a:rPr>
              <a:t>Poster Margins: 1/2” left, right, bottom</a:t>
            </a:r>
          </a:p>
          <a:p>
            <a:pPr algn="just"/>
            <a:endParaRPr lang="en-US" sz="1400" dirty="0">
              <a:latin typeface="Arial" panose="020B0604020202020204" pitchFamily="34" charset="0"/>
              <a:cs typeface="Arial" panose="020B0604020202020204" pitchFamily="34" charset="0"/>
            </a:endParaRPr>
          </a:p>
          <a:p>
            <a:pPr algn="just"/>
            <a:r>
              <a:rPr lang="en-US" sz="1400" dirty="0">
                <a:latin typeface="Arial" panose="020B0604020202020204" pitchFamily="34" charset="0"/>
                <a:cs typeface="Arial" panose="020B0604020202020204" pitchFamily="34" charset="0"/>
              </a:rPr>
              <a:t>Authors are free to organize their visual research in the space provided within the format guidelines. </a:t>
            </a:r>
          </a:p>
          <a:p>
            <a:pPr algn="just"/>
            <a:endParaRPr lang="en-US" sz="1400" dirty="0">
              <a:latin typeface="Arial" panose="020B0604020202020204" pitchFamily="34" charset="0"/>
              <a:cs typeface="Arial" panose="020B0604020202020204" pitchFamily="34" charset="0"/>
            </a:endParaRPr>
          </a:p>
          <a:p>
            <a:pPr algn="just"/>
            <a:r>
              <a:rPr lang="en-US" sz="1400" dirty="0">
                <a:latin typeface="Arial" panose="020B0604020202020204" pitchFamily="34" charset="0"/>
                <a:cs typeface="Arial" panose="020B0604020202020204" pitchFamily="34" charset="0"/>
              </a:rPr>
              <a:t>Images, drawings, diagrams, graphs, tables, etc. should be clear and legible; use naming and numbering convention of Fig. X: Name</a:t>
            </a:r>
          </a:p>
          <a:p>
            <a:pPr algn="just"/>
            <a:endParaRPr lang="en-US" sz="1400" dirty="0">
              <a:latin typeface="Arial" panose="020B0604020202020204" pitchFamily="34" charset="0"/>
              <a:cs typeface="Arial" panose="020B0604020202020204" pitchFamily="34" charset="0"/>
            </a:endParaRPr>
          </a:p>
          <a:p>
            <a:pPr algn="just"/>
            <a:r>
              <a:rPr lang="en-US" sz="1400" dirty="0">
                <a:latin typeface="Arial" panose="020B0604020202020204" pitchFamily="34" charset="0"/>
                <a:cs typeface="Arial" panose="020B0604020202020204" pitchFamily="34" charset="0"/>
              </a:rPr>
              <a:t>Submit poster as a PDF; File size 10MB max. (optimize as needed) </a:t>
            </a:r>
          </a:p>
          <a:p>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6064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3F60102-661E-6C45-B6D3-90B3FA4C92F9}"/>
              </a:ext>
            </a:extLst>
          </p:cNvPr>
          <p:cNvSpPr txBox="1"/>
          <p:nvPr/>
        </p:nvSpPr>
        <p:spPr>
          <a:xfrm>
            <a:off x="403112" y="1007631"/>
            <a:ext cx="9141824" cy="8402300"/>
          </a:xfrm>
          <a:prstGeom prst="rect">
            <a:avLst/>
          </a:prstGeom>
          <a:noFill/>
        </p:spPr>
        <p:txBody>
          <a:bodyPr wrap="square" rtlCol="0">
            <a:spAutoFit/>
          </a:bodyPr>
          <a:lstStyle/>
          <a:p>
            <a:r>
              <a:rPr lang="en-US" sz="3600" b="1" dirty="0">
                <a:latin typeface="Arial" panose="020B0604020202020204" pitchFamily="34" charset="0"/>
                <a:cs typeface="Arial" panose="020B0604020202020204" pitchFamily="34" charset="0"/>
              </a:rPr>
              <a:t>PLACES OF INHABITATION: DATA ANALYTICS DRIVING NEW FORMS OF DWELLING   </a:t>
            </a:r>
          </a:p>
          <a:p>
            <a:endParaRPr lang="en-US" sz="36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Dr. Michelle Johnson, Prof. Leonardo Rossi, Mary Williams, Graduate Research Assistant</a:t>
            </a:r>
          </a:p>
          <a:p>
            <a:r>
              <a:rPr lang="en-US" sz="2000" dirty="0">
                <a:latin typeface="Arial" panose="020B0604020202020204" pitchFamily="34" charset="0"/>
                <a:cs typeface="Arial" panose="020B0604020202020204" pitchFamily="34" charset="0"/>
              </a:rPr>
              <a:t>University of Scholars, Tucson, AZ USA</a:t>
            </a:r>
          </a:p>
          <a:p>
            <a:r>
              <a:rPr lang="it-IT" sz="2000" dirty="0">
                <a:latin typeface="Arial" panose="020B0604020202020204" pitchFamily="34" charset="0"/>
                <a:cs typeface="Arial" panose="020B0604020202020204" pitchFamily="34" charset="0"/>
              </a:rPr>
              <a:t>Università dei Ricercatori</a:t>
            </a:r>
            <a:r>
              <a:rPr lang="en-US" sz="2000" dirty="0">
                <a:latin typeface="Arial" panose="020B0604020202020204" pitchFamily="34" charset="0"/>
                <a:cs typeface="Arial" panose="020B0604020202020204" pitchFamily="34" charset="0"/>
              </a:rPr>
              <a:t>, Rome, ITALY</a:t>
            </a:r>
          </a:p>
          <a:p>
            <a:r>
              <a:rPr lang="en-US" sz="2000" dirty="0">
                <a:latin typeface="Arial" panose="020B0604020202020204" pitchFamily="34" charset="0"/>
                <a:cs typeface="Arial" panose="020B0604020202020204" pitchFamily="34" charset="0"/>
              </a:rPr>
              <a:t>University of Scholars, Tucson, AZ USA</a:t>
            </a:r>
          </a:p>
          <a:p>
            <a:endParaRPr lang="en-US" sz="2400" b="1" dirty="0">
              <a:latin typeface="Arial" panose="020B0604020202020204" pitchFamily="34" charset="0"/>
              <a:cs typeface="Arial" panose="020B0604020202020204" pitchFamily="34" charset="0"/>
            </a:endParaRPr>
          </a:p>
          <a:p>
            <a:pPr algn="just"/>
            <a:r>
              <a:rPr lang="en-US" sz="1400" dirty="0">
                <a:latin typeface="Arial" panose="020B0604020202020204" pitchFamily="34" charset="0"/>
                <a:cs typeface="Arial" panose="020B0604020202020204" pitchFamily="34" charset="0"/>
              </a:rPr>
              <a:t>ABSTRACT: This text is arial 14pt and represents 300 words in length for comparison. Please limit your abstract to 300 words, and within this ‘text zone’, following the format guidelines. This text is arial 14pt and represents 300 words in length for comparison. Please limit your abstract to 300 words, and within this ‘text zone’, following the format guidelines. This text is arial 14pt and represents 300 words in length for comparison. Please limit your abstract to 300 words, and within this ‘text zone’, following the format guidelines. This text is arial 14pt and represents 300 words in length for comparison. Please limit your abstract to 300 words, and within this ‘text zone’, following the format guidelines. This text is arial 14pt and represents 300 words in length for comparison. Please limit your abstract to 300 words, and within this ‘text zone’, following the format guidelines. </a:t>
            </a:r>
          </a:p>
          <a:p>
            <a:pPr algn="just"/>
            <a:endParaRPr lang="en-US" sz="1400" dirty="0">
              <a:latin typeface="Arial" panose="020B0604020202020204" pitchFamily="34" charset="0"/>
              <a:cs typeface="Arial" panose="020B0604020202020204" pitchFamily="34" charset="0"/>
            </a:endParaRPr>
          </a:p>
          <a:p>
            <a:pPr algn="just"/>
            <a:r>
              <a:rPr lang="en-US" sz="1400" dirty="0">
                <a:latin typeface="Arial" panose="020B0604020202020204" pitchFamily="34" charset="0"/>
                <a:cs typeface="Arial" panose="020B0604020202020204" pitchFamily="34" charset="0"/>
              </a:rPr>
              <a:t>This text is arial 14pt and represents 300 words in length for comparison. Please limit your abstract to 300 words, and within this ‘text zone’, following the format guidelines. This text is arial 14pt and represents 300 words in length for comparison. Please limit your abstract to 300 words, and within this ‘text zone’, following the format guidelines. This text is arial 14pt and represents 300 words in length for comparison. Please limit your abstract to 300 words, and within this ‘text zone’, following the format guidelines. This text is arial 14pt and represents 300 words in length for comparison. Please limit your abstract to 300 words, and within this ‘text zone’, following the format guidelines. This text is arial 14pt and represents 300 words in length for comparison. Please limit your abstract to 300 words, and within this ‘text zone’, following the format guidelines. This text is arial 14pt and represents 300 words in length for comparison. </a:t>
            </a:r>
          </a:p>
        </p:txBody>
      </p:sp>
      <p:sp>
        <p:nvSpPr>
          <p:cNvPr id="12" name="TextBox 11">
            <a:extLst>
              <a:ext uri="{FF2B5EF4-FFF2-40B4-BE49-F238E27FC236}">
                <a16:creationId xmlns:a16="http://schemas.microsoft.com/office/drawing/2014/main" id="{477DCB38-FEE1-6845-8368-877759CD749F}"/>
              </a:ext>
            </a:extLst>
          </p:cNvPr>
          <p:cNvSpPr txBox="1"/>
          <p:nvPr/>
        </p:nvSpPr>
        <p:spPr>
          <a:xfrm>
            <a:off x="5" y="12425571"/>
            <a:ext cx="29260795" cy="2123658"/>
          </a:xfrm>
          <a:prstGeom prst="rect">
            <a:avLst/>
          </a:prstGeom>
          <a:noFill/>
        </p:spPr>
        <p:txBody>
          <a:bodyPr wrap="square" rtlCol="0">
            <a:spAutoFit/>
          </a:bodyPr>
          <a:lstStyle/>
          <a:p>
            <a:pPr algn="ctr"/>
            <a:r>
              <a:rPr lang="en-US" sz="9600" b="1" dirty="0">
                <a:solidFill>
                  <a:schemeClr val="bg1">
                    <a:lumMod val="65000"/>
                  </a:schemeClr>
                </a:solidFill>
              </a:rPr>
              <a:t>SAMPLE</a:t>
            </a:r>
          </a:p>
          <a:p>
            <a:pPr algn="ctr"/>
            <a:r>
              <a:rPr lang="en-US" sz="3600" b="1" dirty="0">
                <a:solidFill>
                  <a:schemeClr val="bg1">
                    <a:lumMod val="65000"/>
                  </a:schemeClr>
                </a:solidFill>
              </a:rPr>
              <a:t>(free to organize visuals, graphs, tables, etc. in the open space provided)</a:t>
            </a:r>
          </a:p>
        </p:txBody>
      </p:sp>
    </p:spTree>
    <p:extLst>
      <p:ext uri="{BB962C8B-B14F-4D97-AF65-F5344CB8AC3E}">
        <p14:creationId xmlns:p14="http://schemas.microsoft.com/office/powerpoint/2010/main" val="11368261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596</TotalTime>
  <Words>765</Words>
  <Application>Microsoft Macintosh PowerPoint</Application>
  <PresentationFormat>Custom</PresentationFormat>
  <Paragraphs>42</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124</cp:revision>
  <dcterms:created xsi:type="dcterms:W3CDTF">2021-01-05T12:21:55Z</dcterms:created>
  <dcterms:modified xsi:type="dcterms:W3CDTF">2021-01-27T10:47:42Z</dcterms:modified>
</cp:coreProperties>
</file>