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21945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snapToObjects="1">
      <p:cViewPr>
        <p:scale>
          <a:sx n="100" d="100"/>
          <a:sy n="100" d="100"/>
        </p:scale>
        <p:origin x="-175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5387342"/>
            <a:ext cx="18653760" cy="11460480"/>
          </a:xfrm>
        </p:spPr>
        <p:txBody>
          <a:bodyPr anchor="b"/>
          <a:lstStyle>
            <a:lvl1pPr algn="ctr">
              <a:defRPr sz="14400"/>
            </a:lvl1pPr>
          </a:lstStyle>
          <a:p>
            <a:r>
              <a:rPr lang="en-US"/>
              <a:t>Click to edit Master title style</a:t>
            </a:r>
            <a:endParaRPr lang="en-US" dirty="0"/>
          </a:p>
        </p:txBody>
      </p:sp>
      <p:sp>
        <p:nvSpPr>
          <p:cNvPr id="3" name="Subtitle 2"/>
          <p:cNvSpPr>
            <a:spLocks noGrp="1"/>
          </p:cNvSpPr>
          <p:nvPr>
            <p:ph type="subTitle" idx="1"/>
          </p:nvPr>
        </p:nvSpPr>
        <p:spPr>
          <a:xfrm>
            <a:off x="2743200" y="17289782"/>
            <a:ext cx="16459200" cy="7947658"/>
          </a:xfrm>
        </p:spPr>
        <p:txBody>
          <a:bodyPr/>
          <a:lstStyle>
            <a:lvl1pPr marL="0" indent="0" algn="ctr">
              <a:buNone/>
              <a:defRPr sz="5760"/>
            </a:lvl1pPr>
            <a:lvl2pPr marL="1097280" indent="0" algn="ctr">
              <a:buNone/>
              <a:defRPr sz="4800"/>
            </a:lvl2pPr>
            <a:lvl3pPr marL="2194560" indent="0" algn="ctr">
              <a:buNone/>
              <a:defRPr sz="4320"/>
            </a:lvl3pPr>
            <a:lvl4pPr marL="3291840" indent="0" algn="ctr">
              <a:buNone/>
              <a:defRPr sz="3840"/>
            </a:lvl4pPr>
            <a:lvl5pPr marL="4389120" indent="0" algn="ctr">
              <a:buNone/>
              <a:defRPr sz="3840"/>
            </a:lvl5pPr>
            <a:lvl6pPr marL="5486400" indent="0" algn="ctr">
              <a:buNone/>
              <a:defRPr sz="3840"/>
            </a:lvl6pPr>
            <a:lvl7pPr marL="6583680" indent="0" algn="ctr">
              <a:buNone/>
              <a:defRPr sz="3840"/>
            </a:lvl7pPr>
            <a:lvl8pPr marL="7680960" indent="0" algn="ctr">
              <a:buNone/>
              <a:defRPr sz="3840"/>
            </a:lvl8pPr>
            <a:lvl9pPr marL="8778240" indent="0" algn="ctr">
              <a:buNone/>
              <a:defRPr sz="38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6/27/22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9032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6/27/22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3941030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04821" y="1752600"/>
            <a:ext cx="473202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08761" y="1752600"/>
            <a:ext cx="1392174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6/27/22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44239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6/27/22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254152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7331" y="8206749"/>
            <a:ext cx="18928080" cy="13693138"/>
          </a:xfrm>
        </p:spPr>
        <p:txBody>
          <a:bodyPr anchor="b"/>
          <a:lstStyle>
            <a:lvl1pPr>
              <a:defRPr sz="14400"/>
            </a:lvl1pPr>
          </a:lstStyle>
          <a:p>
            <a:r>
              <a:rPr lang="en-US"/>
              <a:t>Click to edit Master title style</a:t>
            </a:r>
            <a:endParaRPr lang="en-US" dirty="0"/>
          </a:p>
        </p:txBody>
      </p:sp>
      <p:sp>
        <p:nvSpPr>
          <p:cNvPr id="3" name="Text Placeholder 2"/>
          <p:cNvSpPr>
            <a:spLocks noGrp="1"/>
          </p:cNvSpPr>
          <p:nvPr>
            <p:ph type="body" idx="1"/>
          </p:nvPr>
        </p:nvSpPr>
        <p:spPr>
          <a:xfrm>
            <a:off x="1497331" y="22029429"/>
            <a:ext cx="18928080" cy="7200898"/>
          </a:xfrm>
        </p:spPr>
        <p:txBody>
          <a:bodyPr/>
          <a:lstStyle>
            <a:lvl1pPr marL="0" indent="0">
              <a:buNone/>
              <a:defRPr sz="5760">
                <a:solidFill>
                  <a:schemeClr val="tx1"/>
                </a:solidFill>
              </a:defRPr>
            </a:lvl1pPr>
            <a:lvl2pPr marL="1097280" indent="0">
              <a:buNone/>
              <a:defRPr sz="4800">
                <a:solidFill>
                  <a:schemeClr val="tx1">
                    <a:tint val="75000"/>
                  </a:schemeClr>
                </a:solidFill>
              </a:defRPr>
            </a:lvl2pPr>
            <a:lvl3pPr marL="2194560" indent="0">
              <a:buNone/>
              <a:defRPr sz="4320">
                <a:solidFill>
                  <a:schemeClr val="tx1">
                    <a:tint val="75000"/>
                  </a:schemeClr>
                </a:solidFill>
              </a:defRPr>
            </a:lvl3pPr>
            <a:lvl4pPr marL="3291840" indent="0">
              <a:buNone/>
              <a:defRPr sz="3840">
                <a:solidFill>
                  <a:schemeClr val="tx1">
                    <a:tint val="75000"/>
                  </a:schemeClr>
                </a:solidFill>
              </a:defRPr>
            </a:lvl4pPr>
            <a:lvl5pPr marL="4389120" indent="0">
              <a:buNone/>
              <a:defRPr sz="3840">
                <a:solidFill>
                  <a:schemeClr val="tx1">
                    <a:tint val="75000"/>
                  </a:schemeClr>
                </a:solidFill>
              </a:defRPr>
            </a:lvl5pPr>
            <a:lvl6pPr marL="5486400" indent="0">
              <a:buNone/>
              <a:defRPr sz="3840">
                <a:solidFill>
                  <a:schemeClr val="tx1">
                    <a:tint val="75000"/>
                  </a:schemeClr>
                </a:solidFill>
              </a:defRPr>
            </a:lvl6pPr>
            <a:lvl7pPr marL="6583680" indent="0">
              <a:buNone/>
              <a:defRPr sz="3840">
                <a:solidFill>
                  <a:schemeClr val="tx1">
                    <a:tint val="75000"/>
                  </a:schemeClr>
                </a:solidFill>
              </a:defRPr>
            </a:lvl7pPr>
            <a:lvl8pPr marL="7680960" indent="0">
              <a:buNone/>
              <a:defRPr sz="3840">
                <a:solidFill>
                  <a:schemeClr val="tx1">
                    <a:tint val="75000"/>
                  </a:schemeClr>
                </a:solidFill>
              </a:defRPr>
            </a:lvl8pPr>
            <a:lvl9pPr marL="8778240" indent="0">
              <a:buNone/>
              <a:defRPr sz="38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B9314E-9645-3842-B62F-99AFD8B0519E}" type="datetimeFigureOut">
              <a:rPr lang="en-US" smtClean="0"/>
              <a:t>6/27/22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1612624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087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11099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B9314E-9645-3842-B62F-99AFD8B0519E}" type="datetimeFigureOut">
              <a:rPr lang="en-US" smtClean="0"/>
              <a:t>6/27/22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166513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1618" y="1752607"/>
            <a:ext cx="189280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11621" y="8069582"/>
            <a:ext cx="9284016"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4" name="Content Placeholder 3"/>
          <p:cNvSpPr>
            <a:spLocks noGrp="1"/>
          </p:cNvSpPr>
          <p:nvPr>
            <p:ph sz="half" idx="2"/>
          </p:nvPr>
        </p:nvSpPr>
        <p:spPr>
          <a:xfrm>
            <a:off x="1511621" y="12024360"/>
            <a:ext cx="928401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1109961" y="8069582"/>
            <a:ext cx="9329738"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6" name="Content Placeholder 5"/>
          <p:cNvSpPr>
            <a:spLocks noGrp="1"/>
          </p:cNvSpPr>
          <p:nvPr>
            <p:ph sz="quarter" idx="4"/>
          </p:nvPr>
        </p:nvSpPr>
        <p:spPr>
          <a:xfrm>
            <a:off x="11109961" y="12024360"/>
            <a:ext cx="932973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B9314E-9645-3842-B62F-99AFD8B0519E}" type="datetimeFigureOut">
              <a:rPr lang="en-US" smtClean="0"/>
              <a:t>6/27/22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404253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B9314E-9645-3842-B62F-99AFD8B0519E}" type="datetimeFigureOut">
              <a:rPr lang="en-US" smtClean="0"/>
              <a:t>6/27/22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3428900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9314E-9645-3842-B62F-99AFD8B0519E}" type="datetimeFigureOut">
              <a:rPr lang="en-US" smtClean="0"/>
              <a:t>6/27/22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178209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Content Placeholder 2"/>
          <p:cNvSpPr>
            <a:spLocks noGrp="1"/>
          </p:cNvSpPr>
          <p:nvPr>
            <p:ph idx="1"/>
          </p:nvPr>
        </p:nvSpPr>
        <p:spPr>
          <a:xfrm>
            <a:off x="9329738" y="4739647"/>
            <a:ext cx="11109960" cy="23393400"/>
          </a:xfr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79B9314E-9645-3842-B62F-99AFD8B0519E}" type="datetimeFigureOut">
              <a:rPr lang="en-US" smtClean="0"/>
              <a:t>6/27/22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07683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Picture Placeholder 2"/>
          <p:cNvSpPr>
            <a:spLocks noGrp="1" noChangeAspect="1"/>
          </p:cNvSpPr>
          <p:nvPr>
            <p:ph type="pic" idx="1"/>
          </p:nvPr>
        </p:nvSpPr>
        <p:spPr>
          <a:xfrm>
            <a:off x="9329738" y="4739647"/>
            <a:ext cx="11109960" cy="23393400"/>
          </a:xfrm>
        </p:spPr>
        <p:txBody>
          <a:bodyPr anchor="t"/>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r>
              <a:rPr lang="en-US"/>
              <a:t>Click icon to add picture</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79B9314E-9645-3842-B62F-99AFD8B0519E}" type="datetimeFigureOut">
              <a:rPr lang="en-US" smtClean="0"/>
              <a:t>6/27/22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82082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8760" y="1752607"/>
            <a:ext cx="189280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08760" y="8763000"/>
            <a:ext cx="189280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08760" y="30510487"/>
            <a:ext cx="4937760" cy="1752600"/>
          </a:xfrm>
          <a:prstGeom prst="rect">
            <a:avLst/>
          </a:prstGeom>
        </p:spPr>
        <p:txBody>
          <a:bodyPr vert="horz" lIns="91440" tIns="45720" rIns="91440" bIns="45720" rtlCol="0" anchor="ctr"/>
          <a:lstStyle>
            <a:lvl1pPr algn="l">
              <a:defRPr sz="2880">
                <a:solidFill>
                  <a:schemeClr val="tx1">
                    <a:tint val="75000"/>
                  </a:schemeClr>
                </a:solidFill>
              </a:defRPr>
            </a:lvl1pPr>
          </a:lstStyle>
          <a:p>
            <a:fld id="{79B9314E-9645-3842-B62F-99AFD8B0519E}" type="datetimeFigureOut">
              <a:rPr lang="en-US" smtClean="0"/>
              <a:t>6/27/22</a:t>
            </a:fld>
            <a:endParaRPr lang="en-US"/>
          </a:p>
        </p:txBody>
      </p:sp>
      <p:sp>
        <p:nvSpPr>
          <p:cNvPr id="5" name="Footer Placeholder 4"/>
          <p:cNvSpPr>
            <a:spLocks noGrp="1"/>
          </p:cNvSpPr>
          <p:nvPr>
            <p:ph type="ftr" sz="quarter" idx="3"/>
          </p:nvPr>
        </p:nvSpPr>
        <p:spPr>
          <a:xfrm>
            <a:off x="7269480" y="30510487"/>
            <a:ext cx="7406640" cy="1752600"/>
          </a:xfrm>
          <a:prstGeom prst="rect">
            <a:avLst/>
          </a:prstGeom>
        </p:spPr>
        <p:txBody>
          <a:bodyPr vert="horz" lIns="91440" tIns="45720" rIns="91440" bIns="45720" rtlCol="0" anchor="ctr"/>
          <a:lstStyle>
            <a:lvl1pPr algn="ctr">
              <a:defRPr sz="28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99080" y="30510487"/>
            <a:ext cx="4937760" cy="1752600"/>
          </a:xfrm>
          <a:prstGeom prst="rect">
            <a:avLst/>
          </a:prstGeom>
        </p:spPr>
        <p:txBody>
          <a:bodyPr vert="horz" lIns="91440" tIns="45720" rIns="91440" bIns="45720" rtlCol="0" anchor="ctr"/>
          <a:lstStyle>
            <a:lvl1pPr algn="r">
              <a:defRPr sz="2880">
                <a:solidFill>
                  <a:schemeClr val="tx1">
                    <a:tint val="75000"/>
                  </a:schemeClr>
                </a:solidFill>
              </a:defRPr>
            </a:lvl1pPr>
          </a:lstStyle>
          <a:p>
            <a:fld id="{7C49F667-DB25-C647-9E8F-6799E6A262C0}" type="slidenum">
              <a:rPr lang="en-US" smtClean="0"/>
              <a:t>‹#›</a:t>
            </a:fld>
            <a:endParaRPr lang="en-US"/>
          </a:p>
        </p:txBody>
      </p:sp>
    </p:spTree>
    <p:extLst>
      <p:ext uri="{BB962C8B-B14F-4D97-AF65-F5344CB8AC3E}">
        <p14:creationId xmlns:p14="http://schemas.microsoft.com/office/powerpoint/2010/main" val="4067532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6D07A-B143-E749-9D33-135255FA7E50}"/>
              </a:ext>
            </a:extLst>
          </p:cNvPr>
          <p:cNvSpPr txBox="1"/>
          <p:nvPr/>
        </p:nvSpPr>
        <p:spPr>
          <a:xfrm>
            <a:off x="481491" y="443363"/>
            <a:ext cx="21031200" cy="821169"/>
          </a:xfrm>
          <a:prstGeom prst="rect">
            <a:avLst/>
          </a:prstGeom>
          <a:solidFill>
            <a:schemeClr val="tx1"/>
          </a:solidFill>
        </p:spPr>
        <p:txBody>
          <a:bodyPr wrap="square" rtlCol="0">
            <a:spAutoFit/>
          </a:bodyPr>
          <a:lstStyle/>
          <a:p>
            <a:endParaRPr lang="en-US" sz="12441" dirty="0"/>
          </a:p>
        </p:txBody>
      </p:sp>
      <p:sp>
        <p:nvSpPr>
          <p:cNvPr id="5" name="TextBox 4">
            <a:extLst>
              <a:ext uri="{FF2B5EF4-FFF2-40B4-BE49-F238E27FC236}">
                <a16:creationId xmlns:a16="http://schemas.microsoft.com/office/drawing/2014/main" id="{BF5C6431-7BF4-C149-A0AC-2D55382AF8E7}"/>
              </a:ext>
            </a:extLst>
          </p:cNvPr>
          <p:cNvSpPr txBox="1"/>
          <p:nvPr/>
        </p:nvSpPr>
        <p:spPr>
          <a:xfrm>
            <a:off x="574643" y="529301"/>
            <a:ext cx="21080514" cy="600164"/>
          </a:xfrm>
          <a:prstGeom prst="rect">
            <a:avLst/>
          </a:prstGeom>
          <a:noFill/>
        </p:spPr>
        <p:txBody>
          <a:bodyPr wrap="none" rtlCol="0">
            <a:spAutoFit/>
          </a:bodyPr>
          <a:lstStyle/>
          <a:p>
            <a:r>
              <a:rPr lang="en-US" sz="3300" b="1" dirty="0">
                <a:solidFill>
                  <a:schemeClr val="bg1"/>
                </a:solidFill>
                <a:latin typeface="Arial" panose="020B0604020202020204" pitchFamily="34" charset="0"/>
                <a:cs typeface="Arial" panose="020B0604020202020204" pitchFamily="34" charset="0"/>
              </a:rPr>
              <a:t>ARCC 2023: THE RESEARCH-DESIGN INTERFACE  </a:t>
            </a:r>
            <a:r>
              <a:rPr lang="en-US" sz="3300" dirty="0">
                <a:solidFill>
                  <a:schemeClr val="bg1"/>
                </a:solidFill>
                <a:latin typeface="Arial" panose="020B0604020202020204" pitchFamily="34" charset="0"/>
                <a:cs typeface="Arial" panose="020B0604020202020204" pitchFamily="34" charset="0"/>
              </a:rPr>
              <a:t>I</a:t>
            </a:r>
            <a:r>
              <a:rPr lang="en-US" sz="3300" b="1" dirty="0">
                <a:solidFill>
                  <a:schemeClr val="bg1"/>
                </a:solidFill>
                <a:latin typeface="Arial" panose="020B0604020202020204" pitchFamily="34" charset="0"/>
                <a:cs typeface="Arial" panose="020B0604020202020204" pitchFamily="34" charset="0"/>
              </a:rPr>
              <a:t>  Texas Tech University  </a:t>
            </a:r>
            <a:r>
              <a:rPr lang="en-US" sz="3300" dirty="0">
                <a:solidFill>
                  <a:schemeClr val="bg1"/>
                </a:solidFill>
                <a:latin typeface="Arial" panose="020B0604020202020204" pitchFamily="34" charset="0"/>
                <a:cs typeface="Arial" panose="020B0604020202020204" pitchFamily="34" charset="0"/>
              </a:rPr>
              <a:t>I</a:t>
            </a:r>
            <a:r>
              <a:rPr lang="en-US" sz="3300" b="1" dirty="0">
                <a:solidFill>
                  <a:schemeClr val="bg1"/>
                </a:solidFill>
                <a:latin typeface="Arial" panose="020B0604020202020204" pitchFamily="34" charset="0"/>
                <a:cs typeface="Arial" panose="020B0604020202020204" pitchFamily="34" charset="0"/>
              </a:rPr>
              <a:t>  Dallas  </a:t>
            </a:r>
            <a:r>
              <a:rPr lang="en-US" sz="3300" dirty="0">
                <a:solidFill>
                  <a:schemeClr val="bg1"/>
                </a:solidFill>
                <a:latin typeface="Arial" panose="020B0604020202020204" pitchFamily="34" charset="0"/>
                <a:cs typeface="Arial" panose="020B0604020202020204" pitchFamily="34" charset="0"/>
              </a:rPr>
              <a:t>I</a:t>
            </a:r>
            <a:r>
              <a:rPr lang="en-US" sz="3300" b="1" dirty="0">
                <a:solidFill>
                  <a:schemeClr val="bg1"/>
                </a:solidFill>
                <a:latin typeface="Arial" panose="020B0604020202020204" pitchFamily="34" charset="0"/>
                <a:cs typeface="Arial" panose="020B0604020202020204" pitchFamily="34" charset="0"/>
              </a:rPr>
              <a:t>  April 12-15, 2023</a:t>
            </a:r>
          </a:p>
        </p:txBody>
      </p:sp>
      <p:sp>
        <p:nvSpPr>
          <p:cNvPr id="6" name="TextBox 5">
            <a:extLst>
              <a:ext uri="{FF2B5EF4-FFF2-40B4-BE49-F238E27FC236}">
                <a16:creationId xmlns:a16="http://schemas.microsoft.com/office/drawing/2014/main" id="{F95D31D6-B181-0545-A609-A7C424BADB5D}"/>
              </a:ext>
            </a:extLst>
          </p:cNvPr>
          <p:cNvSpPr txBox="1"/>
          <p:nvPr/>
        </p:nvSpPr>
        <p:spPr>
          <a:xfrm>
            <a:off x="429238" y="1451405"/>
            <a:ext cx="9141824" cy="1200329"/>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TITLE </a:t>
            </a:r>
            <a:r>
              <a:rPr lang="en-US" sz="3600" dirty="0">
                <a:latin typeface="Arial" panose="020B0604020202020204" pitchFamily="34" charset="0"/>
                <a:cs typeface="Arial" panose="020B0604020202020204" pitchFamily="34" charset="0"/>
              </a:rPr>
              <a:t>(upper case, arial 36pt, bold; aligned </a:t>
            </a:r>
          </a:p>
          <a:p>
            <a:r>
              <a:rPr lang="en-US" sz="3600" dirty="0">
                <a:latin typeface="Arial" panose="020B0604020202020204" pitchFamily="34" charset="0"/>
                <a:cs typeface="Arial" panose="020B0604020202020204" pitchFamily="34" charset="0"/>
              </a:rPr>
              <a:t>left; use second or third line as needed)</a:t>
            </a:r>
          </a:p>
        </p:txBody>
      </p:sp>
      <p:sp>
        <p:nvSpPr>
          <p:cNvPr id="7" name="TextBox 6">
            <a:extLst>
              <a:ext uri="{FF2B5EF4-FFF2-40B4-BE49-F238E27FC236}">
                <a16:creationId xmlns:a16="http://schemas.microsoft.com/office/drawing/2014/main" id="{D3AF066D-25D9-4E47-A40E-73D19E688F5E}"/>
              </a:ext>
            </a:extLst>
          </p:cNvPr>
          <p:cNvSpPr txBox="1"/>
          <p:nvPr/>
        </p:nvSpPr>
        <p:spPr>
          <a:xfrm>
            <a:off x="429238" y="2815482"/>
            <a:ext cx="9141824" cy="1569660"/>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Principal Author, Second Author, Third Author (24pt bold)</a:t>
            </a: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First Institution, City, State (24 </a:t>
            </a:r>
            <a:r>
              <a:rPr lang="en-US" sz="2400" dirty="0" err="1">
                <a:latin typeface="Arial" panose="020B0604020202020204" pitchFamily="34" charset="0"/>
                <a:cs typeface="Arial" panose="020B0604020202020204" pitchFamily="34" charset="0"/>
              </a:rPr>
              <a:t>pt</a:t>
            </a:r>
            <a:r>
              <a:rPr lang="en-US" sz="2400" dirty="0">
                <a:latin typeface="Arial" panose="020B0604020202020204" pitchFamily="34" charset="0"/>
                <a:cs typeface="Arial" panose="020B0604020202020204" pitchFamily="34" charset="0"/>
              </a:rPr>
              <a:t>)</a:t>
            </a:r>
          </a:p>
          <a:p>
            <a:r>
              <a:rPr lang="en-US" sz="2400" dirty="0">
                <a:latin typeface="Arial" panose="020B0604020202020204" pitchFamily="34" charset="0"/>
                <a:cs typeface="Arial" panose="020B0604020202020204" pitchFamily="34" charset="0"/>
              </a:rPr>
              <a:t>Second Institution, City, State</a:t>
            </a:r>
          </a:p>
          <a:p>
            <a:r>
              <a:rPr lang="en-US" sz="2400" dirty="0">
                <a:latin typeface="Arial" panose="020B0604020202020204" pitchFamily="34" charset="0"/>
                <a:cs typeface="Arial" panose="020B0604020202020204" pitchFamily="34" charset="0"/>
              </a:rPr>
              <a:t>Third Institution, City, State</a:t>
            </a:r>
          </a:p>
        </p:txBody>
      </p:sp>
      <p:cxnSp>
        <p:nvCxnSpPr>
          <p:cNvPr id="9" name="Straight Connector 8">
            <a:extLst>
              <a:ext uri="{FF2B5EF4-FFF2-40B4-BE49-F238E27FC236}">
                <a16:creationId xmlns:a16="http://schemas.microsoft.com/office/drawing/2014/main" id="{0DCB7459-C883-FB4B-ACB2-ED4CDF56EA7D}"/>
              </a:ext>
            </a:extLst>
          </p:cNvPr>
          <p:cNvCxnSpPr>
            <a:cxnSpLocks/>
          </p:cNvCxnSpPr>
          <p:nvPr/>
        </p:nvCxnSpPr>
        <p:spPr>
          <a:xfrm rot="16200000">
            <a:off x="10997091" y="-3784600"/>
            <a:ext cx="0" cy="21031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2842F374-2DF6-2741-BD84-16B809FC23B6}"/>
              </a:ext>
            </a:extLst>
          </p:cNvPr>
          <p:cNvSpPr txBox="1"/>
          <p:nvPr/>
        </p:nvSpPr>
        <p:spPr>
          <a:xfrm>
            <a:off x="10972799" y="1451405"/>
            <a:ext cx="10539892" cy="4401205"/>
          </a:xfrm>
          <a:prstGeom prst="rect">
            <a:avLst/>
          </a:prstGeom>
          <a:noFill/>
        </p:spPr>
        <p:txBody>
          <a:bodyPr wrap="square" rtlCol="0">
            <a:spAutoFit/>
          </a:bodyPr>
          <a:lstStyle/>
          <a:p>
            <a:pPr algn="just"/>
            <a:r>
              <a:rPr lang="en-US" sz="1400" dirty="0">
                <a:latin typeface="Arial" panose="020B0604020202020204" pitchFamily="34" charset="0"/>
                <a:cs typeface="Arial" panose="020B0604020202020204" pitchFamily="34" charset="0"/>
              </a:rPr>
              <a:t>ABSTRACT: Arial 14pt, no more than 300 words in length, within 6” wide-area located beneath title identification, as shown; paragraph(s) fully justified, no first line indents. Begin with the word ABSTRACT: as shown, followed by your text description. There may be more than one paragraph, but no indents. The abstract should summarize the research presented in the poster, stating its objectives, methodology and achieved outcomes. The abstract of the poster will appear in the Conference Abstracts brochure at the conference.</a:t>
            </a:r>
          </a:p>
          <a:p>
            <a:pPr algn="just"/>
            <a:endParaRPr lang="en-US" sz="14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Poster Format and Size: 24” x 36” portrait (vertical orientation, as shown) </a:t>
            </a:r>
          </a:p>
          <a:p>
            <a:pPr algn="just"/>
            <a:r>
              <a:rPr lang="en-US" sz="1400" dirty="0">
                <a:latin typeface="Arial" panose="020B0604020202020204" pitchFamily="34" charset="0"/>
                <a:cs typeface="Arial" panose="020B0604020202020204" pitchFamily="34" charset="0"/>
              </a:rPr>
              <a:t>Top Banner: 1” x 31” black-filled box with conference title in white, as shown; ariel 36 pt. left justified</a:t>
            </a:r>
          </a:p>
          <a:p>
            <a:pPr algn="just"/>
            <a:r>
              <a:rPr lang="en-US" sz="1400" dirty="0">
                <a:latin typeface="Arial" panose="020B0604020202020204" pitchFamily="34" charset="0"/>
                <a:cs typeface="Arial" panose="020B0604020202020204" pitchFamily="34" charset="0"/>
              </a:rPr>
              <a:t>Margins: 1/2” top, bottom, left, right</a:t>
            </a:r>
          </a:p>
          <a:p>
            <a:pPr algn="just"/>
            <a:r>
              <a:rPr lang="en-US" sz="1400" dirty="0">
                <a:latin typeface="Arial" panose="020B0604020202020204" pitchFamily="34" charset="0"/>
                <a:cs typeface="Arial" panose="020B0604020202020204" pitchFamily="34" charset="0"/>
              </a:rPr>
              <a:t>Authors are free to organize their visual research on the poster as they wish, within these format guidelines. Images, drawings, diagrams, graphs, tables, etc. should be clear and legible; use naming and numbering convention of Fig. X: Name - to identify each item. Submit (upload) poster as a PDF; 10MB max.</a:t>
            </a:r>
          </a:p>
          <a:p>
            <a:pPr algn="just"/>
            <a:endParaRPr lang="en-US" sz="14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a:t>
            </a:r>
          </a:p>
        </p:txBody>
      </p:sp>
      <p:sp>
        <p:nvSpPr>
          <p:cNvPr id="13" name="TextBox 12">
            <a:extLst>
              <a:ext uri="{FF2B5EF4-FFF2-40B4-BE49-F238E27FC236}">
                <a16:creationId xmlns:a16="http://schemas.microsoft.com/office/drawing/2014/main" id="{4519B50F-2D54-4345-A3B4-535C179EB762}"/>
              </a:ext>
            </a:extLst>
          </p:cNvPr>
          <p:cNvSpPr txBox="1"/>
          <p:nvPr/>
        </p:nvSpPr>
        <p:spPr>
          <a:xfrm>
            <a:off x="24291" y="15397371"/>
            <a:ext cx="21945600" cy="2123658"/>
          </a:xfrm>
          <a:prstGeom prst="rect">
            <a:avLst/>
          </a:prstGeom>
          <a:noFill/>
        </p:spPr>
        <p:txBody>
          <a:bodyPr wrap="square" rtlCol="0">
            <a:spAutoFit/>
          </a:bodyPr>
          <a:lstStyle/>
          <a:p>
            <a:pPr algn="ctr"/>
            <a:r>
              <a:rPr lang="en-US" sz="9600" b="1" dirty="0">
                <a:solidFill>
                  <a:schemeClr val="bg1">
                    <a:lumMod val="65000"/>
                  </a:schemeClr>
                </a:solidFill>
              </a:rPr>
              <a:t>POSTER SAMPLE</a:t>
            </a:r>
          </a:p>
          <a:p>
            <a:pPr algn="ctr"/>
            <a:r>
              <a:rPr lang="en-US" sz="3600" b="1" dirty="0">
                <a:solidFill>
                  <a:schemeClr val="bg1">
                    <a:lumMod val="65000"/>
                  </a:schemeClr>
                </a:solidFill>
              </a:rPr>
              <a:t>(free to organize visuals, graphs, tables, text, etc. as you wish here)</a:t>
            </a:r>
          </a:p>
        </p:txBody>
      </p:sp>
      <p:sp>
        <p:nvSpPr>
          <p:cNvPr id="16" name="TextBox 15">
            <a:extLst>
              <a:ext uri="{FF2B5EF4-FFF2-40B4-BE49-F238E27FC236}">
                <a16:creationId xmlns:a16="http://schemas.microsoft.com/office/drawing/2014/main" id="{E705446C-C9DC-F74F-BEFF-DC22C088DF8C}"/>
              </a:ext>
            </a:extLst>
          </p:cNvPr>
          <p:cNvSpPr txBox="1"/>
          <p:nvPr/>
        </p:nvSpPr>
        <p:spPr>
          <a:xfrm>
            <a:off x="429238" y="6236214"/>
            <a:ext cx="6325129" cy="369332"/>
          </a:xfrm>
          <a:prstGeom prst="rect">
            <a:avLst/>
          </a:prstGeom>
          <a:noFill/>
        </p:spPr>
        <p:txBody>
          <a:bodyPr wrap="none" rtlCol="0">
            <a:spAutoFit/>
          </a:bodyPr>
          <a:lstStyle/>
          <a:p>
            <a:r>
              <a:rPr lang="en-US" dirty="0"/>
              <a:t>23” x 6” zone (max.) for title, author(s), institution(s) and abstract</a:t>
            </a:r>
          </a:p>
        </p:txBody>
      </p:sp>
      <p:sp>
        <p:nvSpPr>
          <p:cNvPr id="11" name="TextBox 10">
            <a:extLst>
              <a:ext uri="{FF2B5EF4-FFF2-40B4-BE49-F238E27FC236}">
                <a16:creationId xmlns:a16="http://schemas.microsoft.com/office/drawing/2014/main" id="{AB52B08D-356D-184A-9220-CC8480B06E31}"/>
              </a:ext>
            </a:extLst>
          </p:cNvPr>
          <p:cNvSpPr txBox="1"/>
          <p:nvPr/>
        </p:nvSpPr>
        <p:spPr>
          <a:xfrm>
            <a:off x="414167" y="5190945"/>
            <a:ext cx="9857764" cy="1477328"/>
          </a:xfrm>
          <a:prstGeom prst="rect">
            <a:avLst/>
          </a:prstGeom>
          <a:noFill/>
        </p:spPr>
        <p:txBody>
          <a:bodyPr wrap="square" rtlCol="0">
            <a:spAutoFit/>
          </a:bodyPr>
          <a:lstStyle/>
          <a:p>
            <a:r>
              <a:rPr lang="en-US" dirty="0"/>
              <a:t>KEYWORDS: Include three to five key words</a:t>
            </a:r>
          </a:p>
          <a:p>
            <a:r>
              <a:rPr lang="en-US" dirty="0"/>
              <a:t>TOPIC SESSION TRACK: The conference is organized around nine (9) topic areas. Reference here which </a:t>
            </a:r>
            <a:r>
              <a:rPr lang="en-US"/>
              <a:t>topic area "</a:t>
            </a:r>
            <a:r>
              <a:rPr lang="en-US" dirty="0"/>
              <a:t>best" suits the context of the subject of your research poster.</a:t>
            </a:r>
          </a:p>
          <a:p>
            <a:endParaRPr lang="en-US" dirty="0"/>
          </a:p>
          <a:p>
            <a:endParaRPr lang="en-US" dirty="0"/>
          </a:p>
        </p:txBody>
      </p:sp>
    </p:spTree>
    <p:extLst>
      <p:ext uri="{BB962C8B-B14F-4D97-AF65-F5344CB8AC3E}">
        <p14:creationId xmlns:p14="http://schemas.microsoft.com/office/powerpoint/2010/main" val="11657321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523</Words>
  <Application>Microsoft Macintosh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9</cp:revision>
  <dcterms:created xsi:type="dcterms:W3CDTF">2021-08-08T14:29:06Z</dcterms:created>
  <dcterms:modified xsi:type="dcterms:W3CDTF">2022-06-27T08:19:46Z</dcterms:modified>
</cp:coreProperties>
</file>